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706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+VWQb2qjRWqedJas6BVhO+iWd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7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nrae.fr/alimentation-sante-globale/one-health-seule-sante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Hinde - règle classique du webinaire : question à l’oral ou à l’écrit, couper les micros, </a:t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581c250c6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133"/>
              <a:buFont typeface="Calibri"/>
              <a:buNone/>
            </a:pPr>
            <a:r>
              <a:rPr lang="fr-FR" sz="2133">
                <a:solidFill>
                  <a:srgbClr val="323F4F"/>
                </a:solidFill>
              </a:rPr>
              <a:t>Hinde - https://</a:t>
            </a:r>
            <a:r>
              <a:rPr lang="fr-FR" sz="2133" u="sng">
                <a:solidFill>
                  <a:srgbClr val="323F4F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www.inrae.fr/alimentation-sante-globale/one-health-seule-sante</a:t>
            </a:r>
            <a:endParaRPr sz="2133">
              <a:solidFill>
                <a:srgbClr val="323F4F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867"/>
              <a:t>« Ce que tu manges te constitue de l’intérieur, et ce que tu manges dessine ton monde extérieur ». </a:t>
            </a:r>
            <a:endParaRPr sz="1867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867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867"/>
              <a:t>L’alimentation est à la fois centrale pour notre santé et détermine, </a:t>
            </a:r>
            <a:r>
              <a:rPr i="1" lang="fr-FR" sz="1867"/>
              <a:t>via</a:t>
            </a:r>
            <a:r>
              <a:rPr lang="fr-FR" sz="1867"/>
              <a:t> nos choix de régimes alimentaires, la production agricole et ses impacts sur l’environnement dont l’état influence aussi notre santé. </a:t>
            </a:r>
            <a:endParaRPr sz="1867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867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867"/>
              <a:t>L’alimentation est ainsi au cœur des enjeux de santé globale</a:t>
            </a:r>
            <a:endParaRPr/>
          </a:p>
        </p:txBody>
      </p:sp>
      <p:sp>
        <p:nvSpPr>
          <p:cNvPr id="111" name="Google Shape;111;g2c581c250c6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Hinde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facteurs structuraux : normes sociales, revenus, organisation des filières et production, systèmes de distribution, règlementation…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l’environnement physique proche : disponibilité et choix alimentaires dans les écoles, les lieux de travail et supermarchés, publicités)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Eliane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facteurs structuraux : normes sociales, revenus, organisation des filières et production, systèmes de distribution, règlementation…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l’environnement physique proche : disponibilité et choix alimentaires dans les écoles, les lieux de travail et supermarchés, publicités)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Eliane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facteurs structuraux : normes sociales, revenus, organisation des filières et production, systèmes de distribution, règlementation…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l’environnement physique proche : disponibilité et choix alimentaires dans les écoles, les lieux de travail et supermarchés, publicités)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Théophile // Est-ce qu’on dit oui en cofinancement projet région ? Combien en taux de financement ? </a:t>
            </a:r>
            <a:endParaRPr/>
          </a:p>
        </p:txBody>
      </p:sp>
      <p:sp>
        <p:nvSpPr>
          <p:cNvPr id="161" name="Google Shape;16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Théophile // facteurs structuraux : normes sociales, revenus, organisation des filières et production, systèmes de distribution, règlementation…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fr-FR">
                <a:solidFill>
                  <a:srgbClr val="000000"/>
                </a:solidFill>
              </a:rPr>
              <a:t>l’environnement physique proche : disponibilité et choix alimentaires dans les écoles, les lieux de travail et supermarchés, publicités)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https://www.hauts-de-france.ars.sante.fr/un-nouveau-guide-pour-evaluer-les-projets-en-prevention-promotion-de-la-sante</a:t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Hinde</a:t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a0f809f22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Hinde</a:t>
            </a:r>
            <a:endParaRPr/>
          </a:p>
        </p:txBody>
      </p:sp>
      <p:sp>
        <p:nvSpPr>
          <p:cNvPr id="214" name="Google Shape;214;g2ca0f809f22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Sommair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a0f809f22_0_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3" name="Google Shape;93;g2ca0f809f22_0_23"/>
          <p:cNvSpPr txBox="1"/>
          <p:nvPr>
            <p:ph idx="1" type="body"/>
          </p:nvPr>
        </p:nvSpPr>
        <p:spPr>
          <a:xfrm>
            <a:off x="431371" y="2084851"/>
            <a:ext cx="33600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b="1"/>
            </a:lvl1pPr>
            <a:lvl2pPr indent="-381000" lvl="1" marL="914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  <a:defRPr/>
            </a:lvl2pPr>
            <a:lvl3pPr indent="-342900" lvl="2" marL="1371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g2ca0f809f22_0_23"/>
          <p:cNvSpPr txBox="1"/>
          <p:nvPr>
            <p:ph idx="2" type="body"/>
          </p:nvPr>
        </p:nvSpPr>
        <p:spPr>
          <a:xfrm>
            <a:off x="4416000" y="2084851"/>
            <a:ext cx="3360000" cy="3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b="1"/>
            </a:lvl1pPr>
            <a:lvl2pPr indent="-381000" lvl="1" marL="914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  <a:defRPr/>
            </a:lvl2pPr>
            <a:lvl3pPr indent="-342900" lvl="2" marL="1371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2ca0f809f22_0_23"/>
          <p:cNvSpPr txBox="1"/>
          <p:nvPr>
            <p:ph idx="3" type="body"/>
          </p:nvPr>
        </p:nvSpPr>
        <p:spPr>
          <a:xfrm>
            <a:off x="8351999" y="2084851"/>
            <a:ext cx="3360000" cy="3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b="1"/>
            </a:lvl1pPr>
            <a:lvl2pPr indent="-381000" lvl="1" marL="914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  <a:defRPr/>
            </a:lvl2pPr>
            <a:lvl3pPr indent="-342900" lvl="2" marL="1371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2ca0f809f22_0_23"/>
          <p:cNvSpPr txBox="1"/>
          <p:nvPr>
            <p:ph idx="10" type="dt"/>
          </p:nvPr>
        </p:nvSpPr>
        <p:spPr>
          <a:xfrm>
            <a:off x="431801" y="6396842"/>
            <a:ext cx="1614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2ca0f809f22_0_23"/>
          <p:cNvSpPr txBox="1"/>
          <p:nvPr>
            <p:ph type="title"/>
          </p:nvPr>
        </p:nvSpPr>
        <p:spPr>
          <a:xfrm>
            <a:off x="431801" y="910402"/>
            <a:ext cx="11233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ca0f809f22_0_23"/>
          <p:cNvSpPr txBox="1"/>
          <p:nvPr>
            <p:ph idx="11" type="ftr"/>
          </p:nvPr>
        </p:nvSpPr>
        <p:spPr>
          <a:xfrm>
            <a:off x="3825043" y="260648"/>
            <a:ext cx="7839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/ sous-titre / texte">
  <p:cSld name="Titre / sous-titre / text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ca0f809f22_0_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" name="Google Shape;23;g2ca0f809f22_0_16"/>
          <p:cNvSpPr txBox="1"/>
          <p:nvPr>
            <p:ph idx="10" type="dt"/>
          </p:nvPr>
        </p:nvSpPr>
        <p:spPr>
          <a:xfrm>
            <a:off x="431800" y="6396842"/>
            <a:ext cx="1560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2ca0f809f22_0_16"/>
          <p:cNvSpPr txBox="1"/>
          <p:nvPr>
            <p:ph idx="1" type="body"/>
          </p:nvPr>
        </p:nvSpPr>
        <p:spPr>
          <a:xfrm>
            <a:off x="431801" y="1664906"/>
            <a:ext cx="11232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alibri"/>
              <a:buNone/>
              <a:defRPr b="1" sz="2000">
                <a:solidFill>
                  <a:srgbClr val="7F7F7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  <a:defRPr/>
            </a:lvl2pPr>
            <a:lvl3pPr indent="-342900" lvl="2" marL="1371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g2ca0f809f22_0_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2ca0f809f22_0_16"/>
          <p:cNvSpPr txBox="1"/>
          <p:nvPr>
            <p:ph idx="11" type="ftr"/>
          </p:nvPr>
        </p:nvSpPr>
        <p:spPr>
          <a:xfrm>
            <a:off x="3825043" y="260648"/>
            <a:ext cx="7839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ca0f809f22_0_16"/>
          <p:cNvSpPr txBox="1"/>
          <p:nvPr>
            <p:ph idx="2" type="body"/>
          </p:nvPr>
        </p:nvSpPr>
        <p:spPr>
          <a:xfrm>
            <a:off x="431800" y="2276872"/>
            <a:ext cx="112323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hyperlink" Target="mailto:eliane.metreau@ademe.f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hauts-de-france.ars.sante.fr/media/122399/download?inline" TargetMode="External"/><Relationship Id="rId4" Type="http://schemas.openxmlformats.org/officeDocument/2006/relationships/hyperlink" Target="https://www.hauts-de-france.ars.sante.fr/media/122524/download?inline" TargetMode="External"/><Relationship Id="rId9" Type="http://schemas.openxmlformats.org/officeDocument/2006/relationships/hyperlink" Target="mailto:theophile.parent@agriculture.gouv.fr" TargetMode="External"/><Relationship Id="rId5" Type="http://schemas.openxmlformats.org/officeDocument/2006/relationships/hyperlink" Target="https://villes-sante.com/wp-content/uploads/2023/02/Alimentation-saine-et-activite-physique.pdf" TargetMode="External"/><Relationship Id="rId6" Type="http://schemas.openxmlformats.org/officeDocument/2006/relationships/hyperlink" Target="https://www.hauts-de-france.ars.sante.fr/un-nouveau-guide-pour-evaluer-les-projets-en-prevention-promotion-de-la-sante" TargetMode="External"/><Relationship Id="rId7" Type="http://schemas.openxmlformats.org/officeDocument/2006/relationships/image" Target="../media/image18.png"/><Relationship Id="rId8" Type="http://schemas.openxmlformats.org/officeDocument/2006/relationships/hyperlink" Target="mailto:hinde.tizaghti@ars.sant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lh7-us.googleusercontent.com/y0rgOJZZwVsLmhNj3Tgx_pSTqAyN3Z8pBHVmwVY1drvttXrXQfjtsGZ-0pcp-wdAkPrlGiPG1oxj88n9P2QrrzvpFhMJZLVrD9oCIuQ3c-BRwUB6TzP_JLSXnlIHRP_i5_asZlx6BMy-7_MfPmcNYA" id="103" name="Google Shape;103;p1"/>
          <p:cNvSpPr/>
          <p:nvPr/>
        </p:nvSpPr>
        <p:spPr>
          <a:xfrm>
            <a:off x="155575" y="-411163"/>
            <a:ext cx="1495425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6874" y="86732"/>
            <a:ext cx="3894993" cy="86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287" y="161435"/>
            <a:ext cx="1426997" cy="82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8570" y="-128312"/>
            <a:ext cx="1951892" cy="134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762000" y="1122701"/>
            <a:ext cx="11430000" cy="5172075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414922" y="2183106"/>
            <a:ext cx="95013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F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Appel à projet régional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b="1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seule santé : pour une approche globale de l’alimentation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destination des villes et des intercommunalités</a:t>
            </a:r>
            <a:endParaRPr b="0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Ouverture du 2 avril au 30 juin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DA51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c581c250c6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9550" y="631350"/>
            <a:ext cx="9730032" cy="622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c581c250c6_0_120"/>
          <p:cNvSpPr/>
          <p:nvPr/>
        </p:nvSpPr>
        <p:spPr>
          <a:xfrm>
            <a:off x="1669275" y="72450"/>
            <a:ext cx="82308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1" i="0" lang="fr-FR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L'ALIMENTATION AU COEUR DE NOTRE SANTÉ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t/>
            </a:r>
            <a:endParaRPr b="1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3699" y="707886"/>
            <a:ext cx="12188301" cy="1444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-3699" y="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Cadre institutionnel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4"/>
          <p:cNvGrpSpPr/>
          <p:nvPr/>
        </p:nvGrpSpPr>
        <p:grpSpPr>
          <a:xfrm>
            <a:off x="171805" y="1040254"/>
            <a:ext cx="10785600" cy="3628734"/>
            <a:chOff x="171805" y="1036991"/>
            <a:chExt cx="10785600" cy="3628734"/>
          </a:xfrm>
        </p:grpSpPr>
        <p:sp>
          <p:nvSpPr>
            <p:cNvPr id="123" name="Google Shape;123;p4"/>
            <p:cNvSpPr txBox="1"/>
            <p:nvPr/>
          </p:nvSpPr>
          <p:spPr>
            <a:xfrm>
              <a:off x="171805" y="1036991"/>
              <a:ext cx="107856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FR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Comité de Liaison Alimentation et Territoire : ADEME - ARS - DREETS - DRAAF</a:t>
              </a:r>
              <a:endPara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1487125" y="1802825"/>
              <a:ext cx="8822100" cy="28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r-F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Orientation n°1 : </a:t>
              </a:r>
              <a:r>
                <a:rPr b="1" i="0" lang="fr-F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Ancrer les politiques alimentaires dans les Territoires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r-F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Orientation n°2 : </a:t>
              </a:r>
              <a:r>
                <a:rPr b="1" i="0" lang="fr-F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Faire évoluer les régimes alimentaires via une éducation alimentaire adaptée au public cible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r-F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Orientation n°3 : Donner la possibilité à tous les citoyens de participer au système alimentaire </a:t>
              </a:r>
              <a:r>
                <a:rPr b="1" i="0" lang="fr-F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réduisant les inégalités d’accès à l’alimentation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8808" y="1648897"/>
              <a:ext cx="758409" cy="758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1846" y="2626396"/>
              <a:ext cx="726534" cy="696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1237" y="3587932"/>
              <a:ext cx="589926" cy="5232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4"/>
          <p:cNvGrpSpPr/>
          <p:nvPr/>
        </p:nvGrpSpPr>
        <p:grpSpPr>
          <a:xfrm>
            <a:off x="171804" y="4856933"/>
            <a:ext cx="12961931" cy="1844048"/>
            <a:chOff x="171804" y="4870733"/>
            <a:chExt cx="12961931" cy="1844048"/>
          </a:xfrm>
        </p:grpSpPr>
        <p:sp>
          <p:nvSpPr>
            <p:cNvPr id="129" name="Google Shape;129;p4"/>
            <p:cNvSpPr txBox="1"/>
            <p:nvPr/>
          </p:nvSpPr>
          <p:spPr>
            <a:xfrm>
              <a:off x="171804" y="4870733"/>
              <a:ext cx="107856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FR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Régional de Santé et Plan Régional de Santé Environnement </a:t>
              </a:r>
              <a:endPara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1487135" y="5537699"/>
              <a:ext cx="1164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Créer des environnements favorables à la santé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131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2804" y="5313174"/>
              <a:ext cx="568781" cy="5687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" name="Google Shape;132;p4"/>
            <p:cNvGrpSpPr/>
            <p:nvPr/>
          </p:nvGrpSpPr>
          <p:grpSpPr>
            <a:xfrm>
              <a:off x="6351969" y="5193727"/>
              <a:ext cx="6373431" cy="752443"/>
              <a:chOff x="6111645" y="3588998"/>
              <a:chExt cx="6373431" cy="752443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6389076" y="3588998"/>
                <a:ext cx="6096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45720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fr-FR" sz="20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l’environnement physique proche</a:t>
                </a:r>
                <a:endParaRPr b="0" i="0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6389076" y="3972141"/>
                <a:ext cx="6096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45720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fr-FR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facteurs structuraux : normes sociales, revenus, …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6111645" y="3762335"/>
                <a:ext cx="174855" cy="99877"/>
              </a:xfrm>
              <a:prstGeom prst="rect">
                <a:avLst/>
              </a:prstGeom>
              <a:solidFill>
                <a:srgbClr val="DDEA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6117995" y="4110532"/>
                <a:ext cx="174855" cy="99877"/>
              </a:xfrm>
              <a:prstGeom prst="rect">
                <a:avLst/>
              </a:prstGeom>
              <a:solidFill>
                <a:srgbClr val="DDEA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4"/>
            <p:cNvSpPr txBox="1"/>
            <p:nvPr/>
          </p:nvSpPr>
          <p:spPr>
            <a:xfrm>
              <a:off x="1487135" y="6314581"/>
              <a:ext cx="1164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Promotion de régimes alimentaires vertueux  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8807" y="6041504"/>
              <a:ext cx="592355" cy="5923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3699" y="707886"/>
            <a:ext cx="12188301" cy="1444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-3699" y="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Objectifs de l’AAP Une seule Santé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93906" y="1758672"/>
            <a:ext cx="112680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Développer une dynamique locale de promotion d’une alimentation saine, durable et accessible à tous 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Favoriser le changement de comportement des acteurs locaux en faveur d’un régime alimentaire durable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Développer les actions des Contrats Locaux de Santé (CLS) et des Projets Alimentaires Territoriaux (PAT)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3700" y="707867"/>
            <a:ext cx="12188400" cy="302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-3699" y="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r-F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Exemples de projets recherchés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285675" y="1472250"/>
            <a:ext cx="94953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Mangeons Roubaix, vers une alimentation durable, responsable et locale”: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Objectif :</a:t>
            </a: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fédérer l’ensemble des centres sociaux visant à développer des savoir-faire et attitudes favorables autour de l’alimentation, en lien avec le zéro déchet et l’offre locale.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:  proposer un panel d’actions, faire se rencontrer les acteurs et de construire des liens 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ville et Eurométropole de Strasbourg  et le dispositif d’ordonnance verte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 : sensibiliser la population aux perturbateurs endocrinien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: informer les futures mères sur les perturbateurs endocriniens et sensibiliser à une alimentation saine  via des ateliers de sensibilisation et la distribution de paniers de légumes bio</a:t>
            </a:r>
            <a:r>
              <a:rPr b="0" i="0" lang="fr-F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CC de la Somme Sud Ouest et la PAT’lin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 : Sensibiliser la population à une alimentation saine, durable et local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: ateliers de cuisines menés dans toutes les communes avec programme annuels et l’ensemble des partenaires locaux de la santé et du social.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7625" y="1453888"/>
            <a:ext cx="2410450" cy="138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9069" y="4904296"/>
            <a:ext cx="2719232" cy="11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0981" y="3509825"/>
            <a:ext cx="2423745" cy="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3699" y="707886"/>
            <a:ext cx="12188301" cy="1444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-3699" y="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Cadre de l’AAP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6233580" y="1612364"/>
            <a:ext cx="58878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à 100 k€ pour 2 à 3 ans de projet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Temps d’ingénierie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o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Autofinancement souhaité de 20%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o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Équipements et/ou denrée à hauteur de 30% max de la subv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b="0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844062" y="1077237"/>
            <a:ext cx="47353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 peut candidater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6" y="946818"/>
            <a:ext cx="684182" cy="68418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6333970" y="3402272"/>
            <a:ext cx="47353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Dossier de candidature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5072" y="3264981"/>
            <a:ext cx="688898" cy="68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6212391" y="1077237"/>
            <a:ext cx="47353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subvention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5072" y="1060972"/>
            <a:ext cx="494193" cy="49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94226" y="1740561"/>
            <a:ext cx="6096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villes 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intercommunalités 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parcs naturels régionaux 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pôles territoriaux et les pays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b="1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Territoires avec démarches PAT et CLS</a:t>
            </a: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325" y="3264981"/>
            <a:ext cx="759679" cy="759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909716" y="3437927"/>
            <a:ext cx="47353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publics prioritaires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57238" y="4227046"/>
            <a:ext cx="568577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publics en situation de vulnérabilité socio-économique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personnes en perte d’autonomie et en situation de handicap 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enfants et les jeunes (incluant les étudiants)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femmes enceintes 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habitants des quartiers prioritaires 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6233580" y="4308832"/>
            <a:ext cx="55987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Fiche projet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1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prévisionnel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1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Lettre de demande de l’élu ou du groupe d’élu référent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1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Délibération ou date de délibération prévue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le cadre des projets ayant des actions au sein d’établissements scolaires, des lettres de soutien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3699" y="635170"/>
            <a:ext cx="12188301" cy="1444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-3699" y="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attendus vis-à-vis des projets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86870" y="1613447"/>
            <a:ext cx="4228978" cy="30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7032113" y="2978975"/>
            <a:ext cx="8317500" cy="180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Combiner individu et milieu de vie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Avoir une approche participative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Renforcer</a:t>
            </a: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lien social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 d’intervention ponctuelle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86965" y="1235185"/>
            <a:ext cx="8317401" cy="1266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Présenter le contexte et les enjeux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Cibler des problématiques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Identifier les ressources humaines et leurs compétences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91375" y="5032378"/>
            <a:ext cx="8317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414846" y="3228501"/>
            <a:ext cx="8317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86866" y="1927754"/>
            <a:ext cx="8317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5414846" y="3966152"/>
            <a:ext cx="8317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192764" y="4547875"/>
            <a:ext cx="8317500" cy="61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Intégrer la relation parents-enfants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Tenir compte des connaissances, croyances et représentations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5414846" y="3550593"/>
            <a:ext cx="83175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7171932" y="2482886"/>
            <a:ext cx="7578900" cy="495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Posture et interventions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86964" y="879137"/>
            <a:ext cx="3991708" cy="30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154013" y="4171800"/>
            <a:ext cx="75789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ciblé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4819425" y="5605870"/>
            <a:ext cx="75789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suivi-évaluation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4819425" y="5907952"/>
            <a:ext cx="8317500" cy="755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Prévoir des indicateurs de réalisation, de résultat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Mesurer la situation de départ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7166" y="1045601"/>
            <a:ext cx="816128" cy="81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6401" y="5707235"/>
            <a:ext cx="1150765" cy="115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1664" y="3526432"/>
            <a:ext cx="915300" cy="9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/>
        </p:nvSpPr>
        <p:spPr>
          <a:xfrm>
            <a:off x="1599427" y="17029"/>
            <a:ext cx="89931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 candidater 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1B3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 flipH="1" rot="5400000">
            <a:off x="6098541" y="-1033402"/>
            <a:ext cx="45719" cy="3708403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512928" y="1506282"/>
            <a:ext cx="6751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Lire le cahier des charges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512931" y="1952682"/>
            <a:ext cx="6751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Candidature sur la plateforme ma démarche santé 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3699" y="707886"/>
            <a:ext cx="12188301" cy="1444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582206" y="2606619"/>
            <a:ext cx="6751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Possibilité d’ajouter des documents joints : courrier de soutien des élus, présentation diaporama 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686106" y="4060969"/>
            <a:ext cx="67518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Lancement de l’appel à projet : </a:t>
            </a: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mardi 2 avril 2024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Clôture de l’appel à projet : dimanche 30 juin 2024 à minuit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 pendant l’état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Publication des résultats : à partir du lundi 9 septembre 2024</a:t>
            </a:r>
            <a:r>
              <a:rPr b="1" i="0" lang="fr-FR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 </a:t>
            </a:r>
            <a:endParaRPr b="1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a0f809f22_0_4"/>
          <p:cNvSpPr txBox="1"/>
          <p:nvPr/>
        </p:nvSpPr>
        <p:spPr>
          <a:xfrm>
            <a:off x="1963127" y="4"/>
            <a:ext cx="8993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r-F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ressources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1B3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ca0f809f22_0_4"/>
          <p:cNvSpPr/>
          <p:nvPr/>
        </p:nvSpPr>
        <p:spPr>
          <a:xfrm flipH="1" rot="5400000">
            <a:off x="6098652" y="-1033291"/>
            <a:ext cx="45600" cy="37083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ca0f809f22_0_4"/>
          <p:cNvSpPr/>
          <p:nvPr/>
        </p:nvSpPr>
        <p:spPr>
          <a:xfrm>
            <a:off x="3699" y="707886"/>
            <a:ext cx="12188400" cy="144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ca0f809f22_0_4"/>
          <p:cNvSpPr txBox="1"/>
          <p:nvPr/>
        </p:nvSpPr>
        <p:spPr>
          <a:xfrm>
            <a:off x="680325" y="1447225"/>
            <a:ext cx="100020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Cahier des charges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https://www.hauts-de-france.ars.sante.fr/media/122399/download?inline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FAQ “ma démarche santé”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https://www.hauts-de-france.ars.sante.fr/media/122524/download?inline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“Alimentation saine et activité physique: les villes et intercommunalités actrices en promotion de la santé” Réseau villes santé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5"/>
              </a:rPr>
              <a:t>https://villes-sante.com/wp-content/uploads/2023/02/Alimentation-saine-et-activite-physique.pdf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/>
              <a:t>Guide “évaluez votre projet en prévention promotion de la santé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fr-FR" sz="1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https://www.hauts-de-france.ars.sante.fr/un-nouveau-guide-pour-evaluer-les-projets-en-prevention-promotion-de-la-sante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2ca0f809f22_0_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86991" y="5110882"/>
            <a:ext cx="6953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ca0f809f22_0_4"/>
          <p:cNvSpPr txBox="1"/>
          <p:nvPr/>
        </p:nvSpPr>
        <p:spPr>
          <a:xfrm>
            <a:off x="680325" y="4839800"/>
            <a:ext cx="64329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-FR" u="sng"/>
              <a:t>Contacts:</a:t>
            </a:r>
            <a:endParaRPr b="1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-FR" u="sng"/>
              <a:t>ARS:</a:t>
            </a:r>
            <a:endParaRPr b="1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u="sng">
                <a:solidFill>
                  <a:schemeClr val="hlink"/>
                </a:solidFill>
                <a:hlinkClick r:id="rId8"/>
              </a:rPr>
              <a:t>hinde.tizaghti@ars.sante.fr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DRAAF: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theophile.parent@agriculture.gouv.fr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ADEME: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eliane.metreau@ademe.fr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2020-07-10T13:14:30Z</dcterms:created>
  <dc:creator>Valerie MERLE</dc:creator>
</cp:coreProperties>
</file>